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B8E758-FDB1-2C69-BE8E-92F44A4B23DA}" v="90" dt="2023-10-19T14:36:45.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53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B1BBA-00FB-4595-80A0-7704C66E37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3C1E2C3-ED5C-4D80-947E-73624F7CA1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62336B7-055A-4F56-8BA9-5275B96218E1}"/>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5" name="Footer Placeholder 4">
            <a:extLst>
              <a:ext uri="{FF2B5EF4-FFF2-40B4-BE49-F238E27FC236}">
                <a16:creationId xmlns:a16="http://schemas.microsoft.com/office/drawing/2014/main" id="{E9D24A76-0899-4995-B8FE-02C263E149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02D798-0998-40DC-9EA8-52E3D1379CFD}"/>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322795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5B9E4-86AB-4393-B8D1-AA320392F7B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81811D-B2E8-47DA-A9B0-64A079E36B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2A7C05-4CE9-4A4F-B78C-7AA56D0F2047}"/>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5" name="Footer Placeholder 4">
            <a:extLst>
              <a:ext uri="{FF2B5EF4-FFF2-40B4-BE49-F238E27FC236}">
                <a16:creationId xmlns:a16="http://schemas.microsoft.com/office/drawing/2014/main" id="{8AFC097E-4DCD-44C3-8A82-29A52E4D95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96A487-04AD-4A77-BD3B-609FB50A1FB3}"/>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3547534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B5E3DE-34DF-4B43-8C3B-F5BF9F22816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2D76CF-AA2D-4F1D-B268-1A033F78D8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8B533B-B87F-4B7B-AB74-683D92EE6893}"/>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5" name="Footer Placeholder 4">
            <a:extLst>
              <a:ext uri="{FF2B5EF4-FFF2-40B4-BE49-F238E27FC236}">
                <a16:creationId xmlns:a16="http://schemas.microsoft.com/office/drawing/2014/main" id="{550CB711-EF74-4F90-9646-6DE6F3C4EF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5A3699-6C71-4E85-87E2-A1F7823AC054}"/>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218668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82328-FE6A-418D-BDE4-571224F78C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A09EFBA-B7AF-414B-A116-01F527397C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CA7885-AD40-474C-891C-D430B63E1C1B}"/>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5" name="Footer Placeholder 4">
            <a:extLst>
              <a:ext uri="{FF2B5EF4-FFF2-40B4-BE49-F238E27FC236}">
                <a16:creationId xmlns:a16="http://schemas.microsoft.com/office/drawing/2014/main" id="{6C4ADE87-1723-4C48-8EDA-E3FDD0FE42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FB2D26-4982-4582-9A08-4571DFB40C0D}"/>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129572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B8AB0-0699-442E-B87D-2138DA5DEF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1E1E8-E6D6-4CC4-ACEA-08334789B7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CB06E7-D3A7-4EF2-9124-99AB07843AF5}"/>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5" name="Footer Placeholder 4">
            <a:extLst>
              <a:ext uri="{FF2B5EF4-FFF2-40B4-BE49-F238E27FC236}">
                <a16:creationId xmlns:a16="http://schemas.microsoft.com/office/drawing/2014/main" id="{96FAE009-7F65-4C71-A383-1792E44F2E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4D93F2-7EF7-447B-ACB4-C3E66FCBD702}"/>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172358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A6DB9-E8D5-4B70-B71C-CE2A61175E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0ABD6F-2294-481B-B3B9-9096AF04E0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B93474D-76A3-42FF-8964-B0690D4644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095F448-0C86-440F-A1D4-E6889C28402E}"/>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6" name="Footer Placeholder 5">
            <a:extLst>
              <a:ext uri="{FF2B5EF4-FFF2-40B4-BE49-F238E27FC236}">
                <a16:creationId xmlns:a16="http://schemas.microsoft.com/office/drawing/2014/main" id="{1C1BCAD2-EBE2-4D1C-B53F-8F73B2AA57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0349A3-941C-47C2-896F-D2514121FAB5}"/>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118184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DC1C6-36CD-4722-A062-89C34CC6050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A2CD8C-565E-410E-AE9D-04396685C3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445D70-5DB2-4A98-BE69-2FC608BC34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FFCFAE9-3D98-4346-BBB4-EBF5525ECC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313A4D-386A-405F-B8BC-0D312FD3F2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3D0C86F-A1E6-462D-8B76-31C93ED5B207}"/>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8" name="Footer Placeholder 7">
            <a:extLst>
              <a:ext uri="{FF2B5EF4-FFF2-40B4-BE49-F238E27FC236}">
                <a16:creationId xmlns:a16="http://schemas.microsoft.com/office/drawing/2014/main" id="{F4602380-1C43-4A79-8F45-44FC62A299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5AC06EB-7295-4E54-AEFD-6AFA3A9F17FC}"/>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3396473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017EE-ED2D-41B1-A8DB-36DBDF318AC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9D91BAC-4B92-4FEB-B768-93E61A80A4D9}"/>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4" name="Footer Placeholder 3">
            <a:extLst>
              <a:ext uri="{FF2B5EF4-FFF2-40B4-BE49-F238E27FC236}">
                <a16:creationId xmlns:a16="http://schemas.microsoft.com/office/drawing/2014/main" id="{B1DC497E-35A9-4C8B-B349-9CA384C15C7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F394150-03CE-4CEC-9137-05C498E89582}"/>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538728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39E93A-CC60-481A-B03F-DF72B2A7821C}"/>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3" name="Footer Placeholder 2">
            <a:extLst>
              <a:ext uri="{FF2B5EF4-FFF2-40B4-BE49-F238E27FC236}">
                <a16:creationId xmlns:a16="http://schemas.microsoft.com/office/drawing/2014/main" id="{A416B800-5DD4-47BF-A28B-5B86B6B36A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EA6BD33-BCEA-493E-9933-729EE1362B5A}"/>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1883022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E8B11-AADB-4904-BE53-019A8E0BD7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51196F9-06DC-4090-81CC-2D4B469DE0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01E8FA-4A5F-4142-937D-E558C37A6D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9C6E88-F5DA-4A8A-97E8-B65176ED7A28}"/>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6" name="Footer Placeholder 5">
            <a:extLst>
              <a:ext uri="{FF2B5EF4-FFF2-40B4-BE49-F238E27FC236}">
                <a16:creationId xmlns:a16="http://schemas.microsoft.com/office/drawing/2014/main" id="{E743D30A-78E4-44AD-9137-763B61149F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7BC304-1C6C-4678-9FC0-67F4858ADED0}"/>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1895972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7E2D7-F99B-4B7B-8A8C-BA05D04B18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B568EEA-1149-475D-9810-C7DF797F30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321F37-E234-4743-AB6F-CEEA1FEECC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0175B5-0183-46A0-A872-F2AFD29E86E0}"/>
              </a:ext>
            </a:extLst>
          </p:cNvPr>
          <p:cNvSpPr>
            <a:spLocks noGrp="1"/>
          </p:cNvSpPr>
          <p:nvPr>
            <p:ph type="dt" sz="half" idx="10"/>
          </p:nvPr>
        </p:nvSpPr>
        <p:spPr/>
        <p:txBody>
          <a:bodyPr/>
          <a:lstStyle/>
          <a:p>
            <a:fld id="{EE7F1EF9-36B1-448C-9025-C79B34CC5264}" type="datetimeFigureOut">
              <a:rPr lang="en-GB" smtClean="0"/>
              <a:t>31/01/2025</a:t>
            </a:fld>
            <a:endParaRPr lang="en-GB"/>
          </a:p>
        </p:txBody>
      </p:sp>
      <p:sp>
        <p:nvSpPr>
          <p:cNvPr id="6" name="Footer Placeholder 5">
            <a:extLst>
              <a:ext uri="{FF2B5EF4-FFF2-40B4-BE49-F238E27FC236}">
                <a16:creationId xmlns:a16="http://schemas.microsoft.com/office/drawing/2014/main" id="{7F8C1AD3-364F-458E-A609-E120C775F8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2560F9-F423-4A7E-9642-AE99729EED08}"/>
              </a:ext>
            </a:extLst>
          </p:cNvPr>
          <p:cNvSpPr>
            <a:spLocks noGrp="1"/>
          </p:cNvSpPr>
          <p:nvPr>
            <p:ph type="sldNum" sz="quarter" idx="12"/>
          </p:nvPr>
        </p:nvSpPr>
        <p:spPr/>
        <p:txBody>
          <a:bodyPr/>
          <a:lstStyle/>
          <a:p>
            <a:fld id="{B0FAE0C3-84F4-4A17-A4A9-832C046F216A}" type="slidenum">
              <a:rPr lang="en-GB" smtClean="0"/>
              <a:t>‹#›</a:t>
            </a:fld>
            <a:endParaRPr lang="en-GB"/>
          </a:p>
        </p:txBody>
      </p:sp>
    </p:spTree>
    <p:extLst>
      <p:ext uri="{BB962C8B-B14F-4D97-AF65-F5344CB8AC3E}">
        <p14:creationId xmlns:p14="http://schemas.microsoft.com/office/powerpoint/2010/main" val="2309100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6CF79F-F93E-4ED0-94F2-1486FA909B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AF2AEA-6F92-4610-893C-3D74810C2B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C030D-8672-448E-9E5E-5F366D45E3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7F1EF9-36B1-448C-9025-C79B34CC5264}" type="datetimeFigureOut">
              <a:rPr lang="en-GB" smtClean="0"/>
              <a:t>31/01/2025</a:t>
            </a:fld>
            <a:endParaRPr lang="en-GB"/>
          </a:p>
        </p:txBody>
      </p:sp>
      <p:sp>
        <p:nvSpPr>
          <p:cNvPr id="5" name="Footer Placeholder 4">
            <a:extLst>
              <a:ext uri="{FF2B5EF4-FFF2-40B4-BE49-F238E27FC236}">
                <a16:creationId xmlns:a16="http://schemas.microsoft.com/office/drawing/2014/main" id="{A13EC6AA-F630-479C-894A-AE2079795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F5145FE-CCAE-4157-8231-E797380D23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FAE0C3-84F4-4A17-A4A9-832C046F216A}" type="slidenum">
              <a:rPr lang="en-GB" smtClean="0"/>
              <a:t>‹#›</a:t>
            </a:fld>
            <a:endParaRPr lang="en-GB"/>
          </a:p>
        </p:txBody>
      </p:sp>
    </p:spTree>
    <p:extLst>
      <p:ext uri="{BB962C8B-B14F-4D97-AF65-F5344CB8AC3E}">
        <p14:creationId xmlns:p14="http://schemas.microsoft.com/office/powerpoint/2010/main" val="3503737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7B38E-4B3F-47CB-AE80-DEF112159676}"/>
              </a:ext>
            </a:extLst>
          </p:cNvPr>
          <p:cNvSpPr>
            <a:spLocks noGrp="1"/>
          </p:cNvSpPr>
          <p:nvPr>
            <p:ph type="ctrTitle"/>
          </p:nvPr>
        </p:nvSpPr>
        <p:spPr>
          <a:xfrm>
            <a:off x="1381958" y="546022"/>
            <a:ext cx="9144000" cy="1861276"/>
          </a:xfrm>
        </p:spPr>
        <p:txBody>
          <a:bodyPr>
            <a:normAutofit fontScale="90000"/>
          </a:bodyPr>
          <a:lstStyle/>
          <a:p>
            <a:br>
              <a:rPr lang="en-GB" sz="4000" b="1" dirty="0">
                <a:latin typeface="Arial" panose="020B0604020202020204" pitchFamily="34" charset="0"/>
                <a:cs typeface="Arial" panose="020B0604020202020204" pitchFamily="34" charset="0"/>
              </a:rPr>
            </a:br>
            <a:br>
              <a:rPr lang="en-GB" sz="4000" b="1" dirty="0">
                <a:latin typeface="Arial" panose="020B0604020202020204" pitchFamily="34" charset="0"/>
                <a:cs typeface="Arial" panose="020B0604020202020204" pitchFamily="34" charset="0"/>
              </a:rPr>
            </a:br>
            <a:br>
              <a:rPr lang="en-GB" sz="4000" b="1" dirty="0">
                <a:latin typeface="Arial" panose="020B0604020202020204" pitchFamily="34" charset="0"/>
                <a:cs typeface="Arial" panose="020B0604020202020204" pitchFamily="34" charset="0"/>
              </a:rPr>
            </a:br>
            <a:r>
              <a:rPr lang="en-GB" sz="4000" b="1" dirty="0">
                <a:latin typeface="Arial" panose="020B0604020202020204" pitchFamily="34" charset="0"/>
                <a:cs typeface="Arial" panose="020B0604020202020204" pitchFamily="34" charset="0"/>
              </a:rPr>
              <a:t>What is itrust?</a:t>
            </a:r>
          </a:p>
        </p:txBody>
      </p:sp>
      <p:sp>
        <p:nvSpPr>
          <p:cNvPr id="3" name="Subtitle 2">
            <a:extLst>
              <a:ext uri="{FF2B5EF4-FFF2-40B4-BE49-F238E27FC236}">
                <a16:creationId xmlns:a16="http://schemas.microsoft.com/office/drawing/2014/main" id="{EF4582A6-B944-467F-80A5-35987E94810F}"/>
              </a:ext>
            </a:extLst>
          </p:cNvPr>
          <p:cNvSpPr>
            <a:spLocks noGrp="1"/>
          </p:cNvSpPr>
          <p:nvPr>
            <p:ph type="subTitle" idx="1"/>
          </p:nvPr>
        </p:nvSpPr>
        <p:spPr>
          <a:xfrm>
            <a:off x="1524000" y="2521257"/>
            <a:ext cx="9144000" cy="4021585"/>
          </a:xfrm>
        </p:spPr>
        <p:txBody>
          <a:bodyPr vert="horz" lIns="91440" tIns="45720" rIns="91440" bIns="45720" rtlCol="0" anchor="t">
            <a:normAutofit fontScale="92500" lnSpcReduction="10000"/>
          </a:bodyPr>
          <a:lstStyle/>
          <a:p>
            <a:r>
              <a:rPr lang="en-GB" sz="2100" b="1" dirty="0">
                <a:latin typeface="Arial" panose="020B0604020202020204" pitchFamily="34" charset="0"/>
                <a:cs typeface="Arial" panose="020B0604020202020204" pitchFamily="34" charset="0"/>
              </a:rPr>
              <a:t>IAPS Charitable Trust</a:t>
            </a:r>
          </a:p>
          <a:p>
            <a:pPr algn="l"/>
            <a:r>
              <a:rPr lang="en-GB" sz="2100" dirty="0" err="1">
                <a:latin typeface="Arial" panose="020B0604020202020204" pitchFamily="34" charset="0"/>
                <a:cs typeface="Arial" panose="020B0604020202020204" pitchFamily="34" charset="0"/>
              </a:rPr>
              <a:t>itrust</a:t>
            </a:r>
            <a:r>
              <a:rPr lang="en-GB" sz="2100" dirty="0">
                <a:latin typeface="Arial" panose="020B0604020202020204" pitchFamily="34" charset="0"/>
                <a:cs typeface="Arial" panose="020B0604020202020204" pitchFamily="34" charset="0"/>
              </a:rPr>
              <a:t> is the charitable arm of the IAPS with the aim of supporting the education of children and their teachers. Its work is supported by the income from funds provided by the IAPS charities and by donations from IAPS and our member schools.</a:t>
            </a:r>
          </a:p>
          <a:p>
            <a:pPr algn="l"/>
            <a:r>
              <a:rPr lang="en-GB" sz="2100" dirty="0">
                <a:latin typeface="Arial" panose="020B0604020202020204" pitchFamily="34" charset="0"/>
                <a:cs typeface="Arial" panose="020B0604020202020204" pitchFamily="34" charset="0"/>
              </a:rPr>
              <a:t>IAPS Council fully supports the work of itrust by covering the operating costs of the charity and, when finances permit, making annual donations to unrestricted funds and £100,000 in restricted funds to support the School Access Scheme. </a:t>
            </a:r>
          </a:p>
          <a:p>
            <a:pPr algn="l"/>
            <a:r>
              <a:rPr lang="en-GB" sz="2100" dirty="0">
                <a:latin typeface="Arial" panose="020B0604020202020204" pitchFamily="34" charset="0"/>
                <a:cs typeface="Arial" panose="020B0604020202020204" pitchFamily="34" charset="0"/>
              </a:rPr>
              <a:t>There are four strands:-</a:t>
            </a:r>
          </a:p>
          <a:p>
            <a:pPr marL="342900" indent="-342900" algn="l">
              <a:buFont typeface="Wingdings" panose="05000000000000000000" pitchFamily="2" charset="2"/>
              <a:buChar char="q"/>
            </a:pPr>
            <a:r>
              <a:rPr lang="en-GB" sz="2100" dirty="0">
                <a:latin typeface="Arial" panose="020B0604020202020204" pitchFamily="34" charset="0"/>
                <a:cs typeface="Arial" panose="020B0604020202020204" pitchFamily="34" charset="0"/>
              </a:rPr>
              <a:t>Schools Access Scheme</a:t>
            </a:r>
          </a:p>
          <a:p>
            <a:pPr marL="342900" indent="-342900" algn="l">
              <a:buFont typeface="Wingdings" panose="05000000000000000000" pitchFamily="2" charset="2"/>
              <a:buChar char="q"/>
            </a:pPr>
            <a:r>
              <a:rPr lang="en-GB" sz="2100" dirty="0">
                <a:latin typeface="Arial" panose="020B0604020202020204" pitchFamily="34" charset="0"/>
                <a:cs typeface="Arial" panose="020B0604020202020204" pitchFamily="34" charset="0"/>
              </a:rPr>
              <a:t>Benevolent awards</a:t>
            </a:r>
          </a:p>
          <a:p>
            <a:pPr marL="342900" indent="-342900" algn="l">
              <a:buFont typeface="Wingdings" panose="05000000000000000000" pitchFamily="2" charset="2"/>
              <a:buChar char="q"/>
            </a:pPr>
            <a:r>
              <a:rPr lang="en-GB" sz="2100" dirty="0">
                <a:latin typeface="Arial"/>
                <a:cs typeface="Arial"/>
              </a:rPr>
              <a:t>General Awards</a:t>
            </a:r>
            <a:endParaRPr lang="en-GB" sz="2100" dirty="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en-GB" sz="2100" dirty="0">
                <a:latin typeface="Arial" panose="020B0604020202020204" pitchFamily="34" charset="0"/>
                <a:cs typeface="Arial" panose="020B0604020202020204" pitchFamily="34" charset="0"/>
              </a:rPr>
              <a:t>Music awards</a:t>
            </a:r>
          </a:p>
          <a:p>
            <a:pPr marL="342900" indent="-342900" algn="l">
              <a:buFont typeface="Wingdings" panose="05000000000000000000" pitchFamily="2" charset="2"/>
              <a:buChar char="q"/>
            </a:pPr>
            <a:endParaRPr lang="en-GB" dirty="0"/>
          </a:p>
          <a:p>
            <a:pPr marL="342900" indent="-342900" algn="l">
              <a:buFont typeface="Wingdings" panose="05000000000000000000" pitchFamily="2" charset="2"/>
              <a:buChar char="q"/>
            </a:pPr>
            <a:endParaRPr lang="en-GB" dirty="0"/>
          </a:p>
          <a:p>
            <a:pPr marL="342900" indent="-342900" algn="l">
              <a:buFont typeface="Wingdings" panose="05000000000000000000" pitchFamily="2" charset="2"/>
              <a:buChar char="q"/>
            </a:pPr>
            <a:endParaRPr lang="en-GB" dirty="0"/>
          </a:p>
          <a:p>
            <a:pPr marL="342900" indent="-342900" algn="l">
              <a:buFont typeface="Wingdings" panose="05000000000000000000" pitchFamily="2" charset="2"/>
              <a:buChar char="q"/>
            </a:pPr>
            <a:endParaRPr lang="en-GB" dirty="0"/>
          </a:p>
        </p:txBody>
      </p:sp>
      <p:sp>
        <p:nvSpPr>
          <p:cNvPr id="7" name="Rectangle 2">
            <a:extLst>
              <a:ext uri="{FF2B5EF4-FFF2-40B4-BE49-F238E27FC236}">
                <a16:creationId xmlns:a16="http://schemas.microsoft.com/office/drawing/2014/main" id="{0187383E-D99D-24E4-DE5D-C7BD53D0EBE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5" name="Picture 1" descr="A close up of a logo&#10;&#10;Description automatically generated">
            <a:extLst>
              <a:ext uri="{FF2B5EF4-FFF2-40B4-BE49-F238E27FC236}">
                <a16:creationId xmlns:a16="http://schemas.microsoft.com/office/drawing/2014/main" id="{5DC88CC1-ADF0-0FF0-3530-789DFC6FD8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6042" y="368378"/>
            <a:ext cx="2454275" cy="100647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a:extLst>
              <a:ext uri="{FF2B5EF4-FFF2-40B4-BE49-F238E27FC236}">
                <a16:creationId xmlns:a16="http://schemas.microsoft.com/office/drawing/2014/main" id="{48538BE5-187D-2F4F-8789-67859706A728}"/>
              </a:ext>
            </a:extLst>
          </p:cNvPr>
          <p:cNvSpPr>
            <a:spLocks noChangeArrowheads="1"/>
          </p:cNvSpPr>
          <p:nvPr/>
        </p:nvSpPr>
        <p:spPr bwMode="auto">
          <a:xfrm>
            <a:off x="1666042" y="1388456"/>
            <a:ext cx="10042719"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3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kumimoji="0" lang="en-GB" altLang="en-US" sz="13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75301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D99118-2666-46F7-BDD3-E2D90B18DA97}"/>
              </a:ext>
            </a:extLst>
          </p:cNvPr>
          <p:cNvSpPr txBox="1"/>
          <p:nvPr/>
        </p:nvSpPr>
        <p:spPr>
          <a:xfrm>
            <a:off x="877392" y="1747364"/>
            <a:ext cx="10437215" cy="3970318"/>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Schools Access Scheme</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a:t>
            </a:r>
            <a:r>
              <a:rPr lang="en-GB" dirty="0" err="1">
                <a:latin typeface="Arial" panose="020B0604020202020204" pitchFamily="34" charset="0"/>
                <a:cs typeface="Arial" panose="020B0604020202020204" pitchFamily="34" charset="0"/>
              </a:rPr>
              <a:t>itrust</a:t>
            </a:r>
            <a:r>
              <a:rPr lang="en-GB" dirty="0">
                <a:latin typeface="Arial" panose="020B0604020202020204" pitchFamily="34" charset="0"/>
                <a:cs typeface="Arial" panose="020B0604020202020204" pitchFamily="34" charset="0"/>
              </a:rPr>
              <a:t> supports applications for the IAPS Schools Access Scheme.</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Schools Access Scheme was first launched in 2015 and is designed to allow pupils from families that would not normally have the resources to pay for an education in an IAPS school to have the opportunity to benefit from the start in life such an education provides.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Usual entry points are at </a:t>
            </a:r>
            <a:r>
              <a:rPr lang="en-GB" b="1" dirty="0">
                <a:latin typeface="Arial" panose="020B0604020202020204" pitchFamily="34" charset="0"/>
                <a:cs typeface="Arial" panose="020B0604020202020204" pitchFamily="34" charset="0"/>
              </a:rPr>
              <a:t>Reception</a:t>
            </a:r>
            <a:r>
              <a:rPr lang="en-GB" dirty="0">
                <a:latin typeface="Arial" panose="020B0604020202020204" pitchFamily="34" charset="0"/>
                <a:cs typeface="Arial" panose="020B0604020202020204" pitchFamily="34" charset="0"/>
              </a:rPr>
              <a:t> or </a:t>
            </a:r>
            <a:r>
              <a:rPr lang="en-GB" b="1" dirty="0">
                <a:latin typeface="Arial" panose="020B0604020202020204" pitchFamily="34" charset="0"/>
                <a:cs typeface="Arial" panose="020B0604020202020204" pitchFamily="34" charset="0"/>
              </a:rPr>
              <a:t>Year 3</a:t>
            </a:r>
            <a:r>
              <a:rPr lang="en-GB" dirty="0">
                <a:latin typeface="Arial" panose="020B0604020202020204" pitchFamily="34" charset="0"/>
                <a:cs typeface="Arial" panose="020B0604020202020204" pitchFamily="34" charset="0"/>
              </a:rPr>
              <a:t>.</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Applications must first be made through an IAPS member school. The </a:t>
            </a:r>
            <a:r>
              <a:rPr lang="en-GB" b="1" dirty="0">
                <a:latin typeface="Arial" panose="020B0604020202020204" pitchFamily="34" charset="0"/>
                <a:cs typeface="Arial" panose="020B0604020202020204" pitchFamily="34" charset="0"/>
              </a:rPr>
              <a:t>school pays 50% </a:t>
            </a:r>
            <a:r>
              <a:rPr lang="en-GB" dirty="0">
                <a:latin typeface="Arial" panose="020B0604020202020204" pitchFamily="34" charset="0"/>
                <a:cs typeface="Arial" panose="020B0604020202020204" pitchFamily="34" charset="0"/>
              </a:rPr>
              <a:t>of the fees and </a:t>
            </a:r>
            <a:r>
              <a:rPr lang="en-GB" b="1" dirty="0" err="1">
                <a:latin typeface="Arial" panose="020B0604020202020204" pitchFamily="34" charset="0"/>
                <a:cs typeface="Arial" panose="020B0604020202020204" pitchFamily="34" charset="0"/>
              </a:rPr>
              <a:t>itrust</a:t>
            </a:r>
            <a:r>
              <a:rPr lang="en-GB" b="1" dirty="0">
                <a:latin typeface="Arial" panose="020B0604020202020204" pitchFamily="34" charset="0"/>
                <a:cs typeface="Arial" panose="020B0604020202020204" pitchFamily="34" charset="0"/>
              </a:rPr>
              <a:t> pays the other 50</a:t>
            </a:r>
            <a:r>
              <a:rPr lang="en-GB" dirty="0">
                <a:latin typeface="Arial" panose="020B0604020202020204" pitchFamily="34" charset="0"/>
                <a:cs typeface="Arial" panose="020B0604020202020204" pitchFamily="34" charset="0"/>
              </a:rPr>
              <a:t>%. Most years there will be one successful applicant to start the following September. </a:t>
            </a:r>
          </a:p>
          <a:p>
            <a:endParaRPr lang="en-GB" dirty="0"/>
          </a:p>
        </p:txBody>
      </p:sp>
      <p:pic>
        <p:nvPicPr>
          <p:cNvPr id="7" name="Picture 6" descr="A close up of a logo&#10;&#10;Description automatically generated">
            <a:extLst>
              <a:ext uri="{FF2B5EF4-FFF2-40B4-BE49-F238E27FC236}">
                <a16:creationId xmlns:a16="http://schemas.microsoft.com/office/drawing/2014/main" id="{DF68E5A5-6CFE-DFFD-8923-91A795EDEB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459" y="353568"/>
            <a:ext cx="2090166" cy="857814"/>
          </a:xfrm>
          <a:prstGeom prst="rect">
            <a:avLst/>
          </a:prstGeom>
        </p:spPr>
      </p:pic>
      <p:sp>
        <p:nvSpPr>
          <p:cNvPr id="9" name="TextBox 8">
            <a:extLst>
              <a:ext uri="{FF2B5EF4-FFF2-40B4-BE49-F238E27FC236}">
                <a16:creationId xmlns:a16="http://schemas.microsoft.com/office/drawing/2014/main" id="{5743DFCF-1330-4B1E-DFB3-FA533F3B2DC8}"/>
              </a:ext>
            </a:extLst>
          </p:cNvPr>
          <p:cNvSpPr txBox="1"/>
          <p:nvPr/>
        </p:nvSpPr>
        <p:spPr>
          <a:xfrm>
            <a:off x="1676400" y="1211382"/>
            <a:ext cx="6096000" cy="261610"/>
          </a:xfrm>
          <a:prstGeom prst="rect">
            <a:avLst/>
          </a:prstGeom>
          <a:noFill/>
        </p:spPr>
        <p:txBody>
          <a:bodyPr wrap="square">
            <a:spAutoFit/>
          </a:bodyPr>
          <a:lstStyle/>
          <a:p>
            <a:r>
              <a:rPr kumimoji="0" lang="en-GB"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lang="en-GB" sz="1100" dirty="0"/>
          </a:p>
        </p:txBody>
      </p:sp>
    </p:spTree>
    <p:extLst>
      <p:ext uri="{BB962C8B-B14F-4D97-AF65-F5344CB8AC3E}">
        <p14:creationId xmlns:p14="http://schemas.microsoft.com/office/powerpoint/2010/main" val="3373594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192744-367B-4630-8467-4510FE5A1246}"/>
              </a:ext>
            </a:extLst>
          </p:cNvPr>
          <p:cNvSpPr txBox="1"/>
          <p:nvPr/>
        </p:nvSpPr>
        <p:spPr>
          <a:xfrm>
            <a:off x="849297" y="1305017"/>
            <a:ext cx="10493406" cy="4801314"/>
          </a:xfrm>
          <a:prstGeom prst="rect">
            <a:avLst/>
          </a:prstGeom>
          <a:noFill/>
        </p:spPr>
        <p:txBody>
          <a:bodyPr wrap="square" lIns="91440" tIns="45720" rIns="91440" bIns="45720" rtlCol="0" anchor="t">
            <a:spAutoFit/>
          </a:bodyPr>
          <a:lstStyle/>
          <a:p>
            <a:pPr algn="ctr"/>
            <a:endParaRPr lang="en-GB" b="1" dirty="0">
              <a:latin typeface="Arial" panose="020B0604020202020204" pitchFamily="34" charset="0"/>
              <a:cs typeface="Arial" panose="020B0604020202020204" pitchFamily="34" charset="0"/>
            </a:endParaRPr>
          </a:p>
          <a:p>
            <a:pPr algn="ctr"/>
            <a:endParaRPr lang="en-GB" b="1" dirty="0">
              <a:latin typeface="Arial" panose="020B0604020202020204" pitchFamily="34" charset="0"/>
              <a:cs typeface="Arial" panose="020B0604020202020204" pitchFamily="34" charset="0"/>
            </a:endParaRPr>
          </a:p>
          <a:p>
            <a:pPr algn="ctr"/>
            <a:endParaRPr lang="en-GB" b="1" dirty="0">
              <a:latin typeface="Arial" panose="020B0604020202020204" pitchFamily="34" charset="0"/>
              <a:cs typeface="Arial" panose="020B0604020202020204" pitchFamily="34" charset="0"/>
            </a:endParaRPr>
          </a:p>
          <a:p>
            <a:pPr algn="ctr"/>
            <a:endParaRPr lang="en-GB" b="1" dirty="0">
              <a:latin typeface="Arial" panose="020B0604020202020204" pitchFamily="34" charset="0"/>
              <a:cs typeface="Arial" panose="020B0604020202020204" pitchFamily="34" charset="0"/>
            </a:endParaRPr>
          </a:p>
          <a:p>
            <a:pPr algn="ctr"/>
            <a:endParaRPr lang="en-GB" b="1" dirty="0">
              <a:latin typeface="Arial" panose="020B0604020202020204" pitchFamily="34" charset="0"/>
              <a:cs typeface="Arial" panose="020B0604020202020204" pitchFamily="34" charset="0"/>
            </a:endParaRPr>
          </a:p>
          <a:p>
            <a:pPr algn="ctr"/>
            <a:r>
              <a:rPr lang="en-GB" b="1" dirty="0">
                <a:latin typeface="Arial" panose="020B0604020202020204" pitchFamily="34" charset="0"/>
                <a:cs typeface="Arial" panose="020B0604020202020204" pitchFamily="34" charset="0"/>
              </a:rPr>
              <a:t>Benevolent awards</a:t>
            </a:r>
          </a:p>
          <a:p>
            <a:endParaRPr lang="en-GB" b="1" u="sng" dirty="0">
              <a:latin typeface="Arial" panose="020B0604020202020204" pitchFamily="34" charset="0"/>
              <a:cs typeface="Arial" panose="020B0604020202020204" pitchFamily="34" charset="0"/>
            </a:endParaRPr>
          </a:p>
          <a:p>
            <a:r>
              <a:rPr lang="en-GB" dirty="0">
                <a:latin typeface="Arial"/>
                <a:cs typeface="Arial"/>
              </a:rPr>
              <a:t>The </a:t>
            </a:r>
            <a:r>
              <a:rPr lang="en-GB" dirty="0" err="1">
                <a:latin typeface="Arial"/>
                <a:cs typeface="Arial"/>
              </a:rPr>
              <a:t>itrust</a:t>
            </a:r>
            <a:r>
              <a:rPr lang="en-GB" dirty="0">
                <a:latin typeface="Arial"/>
                <a:cs typeface="Arial"/>
              </a:rPr>
              <a:t> makes awards to relieve the hardship of IAPS members or former members of the teaching profession and their families. These awards may also be used to promote the education of pupils of members or deceased members of the teaching profession by providing financial support for them to continue their education in independent senior schools where their families’ financial circumstances would otherwise prevent them from doing so. Such awards are made following a needs assessment. </a:t>
            </a:r>
            <a:endParaRPr lang="en-GB" dirty="0">
              <a:latin typeface="Arial" panose="020B0604020202020204" pitchFamily="34" charset="0"/>
              <a:cs typeface="Arial" panose="020B0604020202020204" pitchFamily="34" charset="0"/>
            </a:endParaRPr>
          </a:p>
          <a:p>
            <a:endParaRPr lang="en-GB" b="1" u="sng" dirty="0">
              <a:latin typeface="Arial" panose="020B0604020202020204" pitchFamily="34" charset="0"/>
              <a:cs typeface="Arial" panose="020B0604020202020204" pitchFamily="34" charset="0"/>
            </a:endParaRPr>
          </a:p>
          <a:p>
            <a:r>
              <a:rPr lang="en-GB" dirty="0">
                <a:latin typeface="Arial"/>
                <a:cs typeface="Arial"/>
              </a:rPr>
              <a:t>Applications for benevolent awards to support the education of pupils up to the age of 13 are considered at termly meetings of the trustees. However, this grant is unlikely to be the primary source of funding. Priority will be given to parent(s) employed or formerly employed in IAPS schools.</a:t>
            </a:r>
          </a:p>
          <a:p>
            <a:endParaRPr lang="en-GB" dirty="0"/>
          </a:p>
        </p:txBody>
      </p:sp>
      <p:pic>
        <p:nvPicPr>
          <p:cNvPr id="5" name="Picture 4" descr="A close up of a logo&#10;&#10;Description automatically generated">
            <a:extLst>
              <a:ext uri="{FF2B5EF4-FFF2-40B4-BE49-F238E27FC236}">
                <a16:creationId xmlns:a16="http://schemas.microsoft.com/office/drawing/2014/main" id="{4FA84D6C-4BC5-EBCC-F645-B3B123416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297" y="439385"/>
            <a:ext cx="2103453" cy="863267"/>
          </a:xfrm>
          <a:prstGeom prst="rect">
            <a:avLst/>
          </a:prstGeom>
        </p:spPr>
      </p:pic>
      <p:sp>
        <p:nvSpPr>
          <p:cNvPr id="7" name="TextBox 6">
            <a:extLst>
              <a:ext uri="{FF2B5EF4-FFF2-40B4-BE49-F238E27FC236}">
                <a16:creationId xmlns:a16="http://schemas.microsoft.com/office/drawing/2014/main" id="{EC6B8918-9B35-C8F2-04D8-D652B2C66F80}"/>
              </a:ext>
            </a:extLst>
          </p:cNvPr>
          <p:cNvSpPr txBox="1"/>
          <p:nvPr/>
        </p:nvSpPr>
        <p:spPr>
          <a:xfrm>
            <a:off x="1564433" y="1302652"/>
            <a:ext cx="6096000" cy="261610"/>
          </a:xfrm>
          <a:prstGeom prst="rect">
            <a:avLst/>
          </a:prstGeom>
          <a:noFill/>
        </p:spPr>
        <p:txBody>
          <a:bodyPr wrap="square">
            <a:spAutoFit/>
          </a:bodyPr>
          <a:lstStyle/>
          <a:p>
            <a:r>
              <a:rPr kumimoji="0" lang="en-GB"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lang="en-GB" sz="1100" dirty="0"/>
          </a:p>
        </p:txBody>
      </p:sp>
    </p:spTree>
    <p:extLst>
      <p:ext uri="{BB962C8B-B14F-4D97-AF65-F5344CB8AC3E}">
        <p14:creationId xmlns:p14="http://schemas.microsoft.com/office/powerpoint/2010/main" val="366972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DD3EBC-3500-4903-A9E8-85CF6A02E3FD}"/>
              </a:ext>
            </a:extLst>
          </p:cNvPr>
          <p:cNvSpPr txBox="1"/>
          <p:nvPr/>
        </p:nvSpPr>
        <p:spPr>
          <a:xfrm>
            <a:off x="984311" y="1857930"/>
            <a:ext cx="10391775" cy="3970318"/>
          </a:xfrm>
          <a:prstGeom prst="rect">
            <a:avLst/>
          </a:prstGeom>
          <a:noFill/>
        </p:spPr>
        <p:txBody>
          <a:bodyPr wrap="square" lIns="91440" tIns="45720" rIns="91440" bIns="45720" rtlCol="0" anchor="t">
            <a:spAutoFit/>
          </a:bodyPr>
          <a:lstStyle/>
          <a:p>
            <a:pPr algn="ctr"/>
            <a:endParaRPr lang="en-GB" b="1" dirty="0">
              <a:latin typeface="Arial" panose="020B0604020202020204" pitchFamily="34" charset="0"/>
              <a:cs typeface="Arial" panose="020B0604020202020204" pitchFamily="34" charset="0"/>
            </a:endParaRPr>
          </a:p>
          <a:p>
            <a:pPr algn="ctr"/>
            <a:endParaRPr lang="en-GB" b="1" dirty="0">
              <a:latin typeface="Arial" panose="020B0604020202020204" pitchFamily="34" charset="0"/>
              <a:cs typeface="Arial" panose="020B0604020202020204" pitchFamily="34" charset="0"/>
            </a:endParaRPr>
          </a:p>
          <a:p>
            <a:pPr algn="ctr"/>
            <a:endParaRPr lang="en-GB" b="1" dirty="0">
              <a:latin typeface="Arial" panose="020B0604020202020204" pitchFamily="34" charset="0"/>
              <a:cs typeface="Arial" panose="020B0604020202020204" pitchFamily="34" charset="0"/>
            </a:endParaRPr>
          </a:p>
          <a:p>
            <a:pPr algn="ctr"/>
            <a:r>
              <a:rPr lang="en-GB" b="1" dirty="0">
                <a:latin typeface="Arial" panose="020B0604020202020204" pitchFamily="34" charset="0"/>
                <a:cs typeface="Arial" panose="020B0604020202020204" pitchFamily="34" charset="0"/>
              </a:rPr>
              <a:t>Bursaries and general grants</a:t>
            </a:r>
          </a:p>
          <a:p>
            <a:pPr algn="ctr"/>
            <a:endParaRPr lang="en-GB" dirty="0">
              <a:latin typeface="Arial" panose="020B0604020202020204" pitchFamily="34" charset="0"/>
              <a:cs typeface="Arial" panose="020B0604020202020204" pitchFamily="34" charset="0"/>
            </a:endParaRPr>
          </a:p>
          <a:p>
            <a:r>
              <a:rPr lang="en-GB" dirty="0">
                <a:latin typeface="Arial"/>
                <a:cs typeface="Arial"/>
              </a:rPr>
              <a:t>The itrust makes a small number of awards, usually up to a maximum amount of £2,500 per year per pupil. Such awards usually last for one year and priority is given to pupils who have already started their education in IAPS schools and whose families’ financial circumstances have changed. The support of the school is essential. The closing date for completed application forms is usually 30th April each year; however, it is worth asking throughout the year.</a:t>
            </a:r>
          </a:p>
          <a:p>
            <a:endParaRPr lang="en-GB" dirty="0">
              <a:latin typeface="Arial" panose="020B0604020202020204" pitchFamily="34" charset="0"/>
              <a:cs typeface="Arial" panose="020B0604020202020204" pitchFamily="34" charset="0"/>
            </a:endParaRPr>
          </a:p>
          <a:p>
            <a:r>
              <a:rPr lang="en-GB" dirty="0">
                <a:latin typeface="Arial"/>
                <a:cs typeface="Arial"/>
              </a:rPr>
              <a:t>There will usually be two to four awards each year.</a:t>
            </a:r>
          </a:p>
          <a:p>
            <a:endParaRPr lang="en-GB" b="1" dirty="0"/>
          </a:p>
          <a:p>
            <a:endParaRPr lang="en-GB" dirty="0"/>
          </a:p>
        </p:txBody>
      </p:sp>
      <p:pic>
        <p:nvPicPr>
          <p:cNvPr id="5" name="Picture 4" descr="A close up of a logo&#10;&#10;Description automatically generated">
            <a:extLst>
              <a:ext uri="{FF2B5EF4-FFF2-40B4-BE49-F238E27FC236}">
                <a16:creationId xmlns:a16="http://schemas.microsoft.com/office/drawing/2014/main" id="{9692C1B2-3956-B13D-29A1-82F6EAF1E1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311" y="482642"/>
            <a:ext cx="2094791" cy="859712"/>
          </a:xfrm>
          <a:prstGeom prst="rect">
            <a:avLst/>
          </a:prstGeom>
        </p:spPr>
      </p:pic>
      <p:sp>
        <p:nvSpPr>
          <p:cNvPr id="7" name="TextBox 6">
            <a:extLst>
              <a:ext uri="{FF2B5EF4-FFF2-40B4-BE49-F238E27FC236}">
                <a16:creationId xmlns:a16="http://schemas.microsoft.com/office/drawing/2014/main" id="{E54F9860-6FB5-6996-AD71-A227F2FE1CB4}"/>
              </a:ext>
            </a:extLst>
          </p:cNvPr>
          <p:cNvSpPr txBox="1"/>
          <p:nvPr/>
        </p:nvSpPr>
        <p:spPr>
          <a:xfrm>
            <a:off x="1714501" y="1318793"/>
            <a:ext cx="6097554" cy="261610"/>
          </a:xfrm>
          <a:prstGeom prst="rect">
            <a:avLst/>
          </a:prstGeom>
          <a:noFill/>
        </p:spPr>
        <p:txBody>
          <a:bodyPr wrap="square">
            <a:spAutoFit/>
          </a:bodyPr>
          <a:lstStyle/>
          <a:p>
            <a:r>
              <a:rPr kumimoji="0" lang="en-GB"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lang="en-GB" sz="1100" dirty="0"/>
          </a:p>
        </p:txBody>
      </p:sp>
    </p:spTree>
    <p:extLst>
      <p:ext uri="{BB962C8B-B14F-4D97-AF65-F5344CB8AC3E}">
        <p14:creationId xmlns:p14="http://schemas.microsoft.com/office/powerpoint/2010/main" val="73392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F1AF10-1701-4697-A2B7-6322F2105B7E}"/>
              </a:ext>
            </a:extLst>
          </p:cNvPr>
          <p:cNvSpPr txBox="1"/>
          <p:nvPr/>
        </p:nvSpPr>
        <p:spPr>
          <a:xfrm>
            <a:off x="993987" y="2543166"/>
            <a:ext cx="9898914" cy="3693319"/>
          </a:xfrm>
          <a:prstGeom prst="rect">
            <a:avLst/>
          </a:prstGeom>
          <a:noFill/>
        </p:spPr>
        <p:txBody>
          <a:bodyPr wrap="square" lIns="91440" tIns="45720" rIns="91440" bIns="45720" rtlCol="0" anchor="t">
            <a:spAutoFit/>
          </a:bodyPr>
          <a:lstStyle/>
          <a:p>
            <a:pPr algn="ctr"/>
            <a:endParaRPr lang="en-GB" b="1" dirty="0">
              <a:latin typeface="Arial" panose="020B0604020202020204" pitchFamily="34" charset="0"/>
              <a:cs typeface="Arial" panose="020B0604020202020204" pitchFamily="34" charset="0"/>
            </a:endParaRPr>
          </a:p>
          <a:p>
            <a:pPr algn="ctr"/>
            <a:r>
              <a:rPr lang="en-GB" b="1" dirty="0">
                <a:latin typeface="Arial" panose="020B0604020202020204" pitchFamily="34" charset="0"/>
                <a:cs typeface="Arial" panose="020B0604020202020204" pitchFamily="34" charset="0"/>
              </a:rPr>
              <a:t>The Application Process</a:t>
            </a:r>
          </a:p>
          <a:p>
            <a:pPr algn="ctr"/>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Applications must first be made through an IAPS member school.</a:t>
            </a:r>
          </a:p>
          <a:p>
            <a:endParaRPr lang="en-GB" dirty="0">
              <a:latin typeface="Arial" panose="020B0604020202020204" pitchFamily="34" charset="0"/>
              <a:cs typeface="Arial" panose="020B0604020202020204" pitchFamily="34" charset="0"/>
            </a:endParaRPr>
          </a:p>
          <a:p>
            <a:r>
              <a:rPr lang="en-GB" dirty="0">
                <a:latin typeface="Arial"/>
                <a:cs typeface="Arial"/>
              </a:rPr>
              <a:t>We ask parents to complete a seven page application form in which parents detail such things as their circumstances, income, outgoings, expenditure, assets, capital liabilities and other dependent pupils. They will need to have a BAL (Bursary Administration Ltd) assessment which is reviewed each year and is likely to include a virtual visit. Alternatively, the school may already have an assessment which itrust can use for the initial application.</a:t>
            </a:r>
          </a:p>
          <a:p>
            <a:endParaRPr lang="en-GB" dirty="0">
              <a:latin typeface="Arial" panose="020B0604020202020204" pitchFamily="34" charset="0"/>
              <a:cs typeface="Arial" panose="020B0604020202020204" pitchFamily="34" charset="0"/>
            </a:endParaRPr>
          </a:p>
          <a:p>
            <a:r>
              <a:rPr lang="en-GB" dirty="0" err="1">
                <a:latin typeface="Arial"/>
                <a:cs typeface="Arial"/>
              </a:rPr>
              <a:t>itrust</a:t>
            </a:r>
            <a:r>
              <a:rPr lang="en-GB" dirty="0">
                <a:latin typeface="Arial"/>
                <a:cs typeface="Arial"/>
              </a:rPr>
              <a:t> does </a:t>
            </a:r>
            <a:r>
              <a:rPr lang="en-GB" u="sng" dirty="0">
                <a:latin typeface="Arial"/>
                <a:cs typeface="Arial"/>
              </a:rPr>
              <a:t>not</a:t>
            </a:r>
            <a:r>
              <a:rPr lang="en-GB" dirty="0">
                <a:latin typeface="Arial"/>
                <a:cs typeface="Arial"/>
              </a:rPr>
              <a:t> support gap year students or sixth formers. </a:t>
            </a:r>
            <a:endParaRPr lang="en-GB" dirty="0">
              <a:latin typeface="Arial" panose="020B0604020202020204" pitchFamily="34" charset="0"/>
              <a:cs typeface="Arial" panose="020B0604020202020204" pitchFamily="34" charset="0"/>
            </a:endParaRPr>
          </a:p>
          <a:p>
            <a:endParaRPr lang="en-GB" dirty="0"/>
          </a:p>
        </p:txBody>
      </p:sp>
      <p:pic>
        <p:nvPicPr>
          <p:cNvPr id="5" name="Picture 4" descr="A close up of a logo&#10;&#10;Description automatically generated">
            <a:extLst>
              <a:ext uri="{FF2B5EF4-FFF2-40B4-BE49-F238E27FC236}">
                <a16:creationId xmlns:a16="http://schemas.microsoft.com/office/drawing/2014/main" id="{2DDECC10-B3DC-FC2C-A008-1D69471796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987" y="538625"/>
            <a:ext cx="2120583" cy="870297"/>
          </a:xfrm>
          <a:prstGeom prst="rect">
            <a:avLst/>
          </a:prstGeom>
        </p:spPr>
      </p:pic>
      <p:sp>
        <p:nvSpPr>
          <p:cNvPr id="7" name="TextBox 6">
            <a:extLst>
              <a:ext uri="{FF2B5EF4-FFF2-40B4-BE49-F238E27FC236}">
                <a16:creationId xmlns:a16="http://schemas.microsoft.com/office/drawing/2014/main" id="{3D74EAA3-186A-AC69-0E01-FEBE5A85DD25}"/>
              </a:ext>
            </a:extLst>
          </p:cNvPr>
          <p:cNvSpPr txBox="1"/>
          <p:nvPr/>
        </p:nvSpPr>
        <p:spPr>
          <a:xfrm>
            <a:off x="1658517" y="1408922"/>
            <a:ext cx="6097554" cy="261610"/>
          </a:xfrm>
          <a:prstGeom prst="rect">
            <a:avLst/>
          </a:prstGeom>
          <a:noFill/>
        </p:spPr>
        <p:txBody>
          <a:bodyPr wrap="square">
            <a:spAutoFit/>
          </a:bodyPr>
          <a:lstStyle/>
          <a:p>
            <a:r>
              <a:rPr kumimoji="0" lang="en-GB"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lang="en-GB" sz="1100" dirty="0"/>
          </a:p>
        </p:txBody>
      </p:sp>
    </p:spTree>
    <p:extLst>
      <p:ext uri="{BB962C8B-B14F-4D97-AF65-F5344CB8AC3E}">
        <p14:creationId xmlns:p14="http://schemas.microsoft.com/office/powerpoint/2010/main" val="474236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B79039-C1DF-451C-9113-CAEC7D5BBEAC}"/>
              </a:ext>
            </a:extLst>
          </p:cNvPr>
          <p:cNvSpPr txBox="1"/>
          <p:nvPr/>
        </p:nvSpPr>
        <p:spPr>
          <a:xfrm>
            <a:off x="550416" y="1225118"/>
            <a:ext cx="10937289" cy="5078313"/>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Music Awards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Harrison Memorial Fund awards grants to pupils in Years 3-8 to assist them in attending choral or instrumental courses held in the UK. These typically include residential courses run by </a:t>
            </a:r>
            <a:r>
              <a:rPr lang="en-GB" sz="1800" dirty="0" err="1">
                <a:effectLst/>
                <a:latin typeface="Calibri" panose="020F0502020204030204" pitchFamily="34" charset="0"/>
                <a:ea typeface="Calibri" panose="020F0502020204030204" pitchFamily="34" charset="0"/>
              </a:rPr>
              <a:t>Rodolfus</a:t>
            </a:r>
            <a:r>
              <a:rPr lang="en-GB" sz="1800" dirty="0">
                <a:effectLst/>
                <a:latin typeface="Calibri" panose="020F0502020204030204" pitchFamily="34" charset="0"/>
                <a:ea typeface="Calibri" panose="020F0502020204030204" pitchFamily="34" charset="0"/>
              </a:rPr>
              <a:t> Foundation Junior Choral courses,</a:t>
            </a:r>
            <a:r>
              <a:rPr lang="en-GB" dirty="0">
                <a:latin typeface="Arial" panose="020B0604020202020204" pitchFamily="34" charset="0"/>
                <a:cs typeface="Arial" panose="020B0604020202020204" pitchFamily="34" charset="0"/>
              </a:rPr>
              <a:t> National Schools Symphony Orchestra and National Prep Schools Orchestra, although other courses are considered upon application.</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An application form for support can be downloaded from course websites named above, or can be requested from the HMF Secretary. Applications are made by parents who cannot afford the course fees without support. Completed application forms can be emailed to the HMF Secretary. Once the application is received, the HMF Secretary will make contact with the child’s school to confirm details given on the application form, before any award is made. Awards are confirmed by email and the course administrator is informed directly and payment is made directly to the course.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Pupils attending the course are asked to write about their experience afterwards and send via email or to head office. This feedback is much appreciated by Trustees. If feedback, or any included photos, is to be used in any publication, further agreement will be sought from parents first. Deadline for HMF awards is the end of April in the year of the course taking place.</a:t>
            </a:r>
          </a:p>
        </p:txBody>
      </p:sp>
      <p:pic>
        <p:nvPicPr>
          <p:cNvPr id="4" name="Picture 3" descr="A close up of a logo&#10;&#10;Description automatically generated">
            <a:extLst>
              <a:ext uri="{FF2B5EF4-FFF2-40B4-BE49-F238E27FC236}">
                <a16:creationId xmlns:a16="http://schemas.microsoft.com/office/drawing/2014/main" id="{0FB43123-ABEC-9D58-FC99-1982EF3376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459" y="359486"/>
            <a:ext cx="2233041" cy="916451"/>
          </a:xfrm>
          <a:prstGeom prst="rect">
            <a:avLst/>
          </a:prstGeom>
        </p:spPr>
      </p:pic>
      <p:sp>
        <p:nvSpPr>
          <p:cNvPr id="7" name="TextBox 6">
            <a:extLst>
              <a:ext uri="{FF2B5EF4-FFF2-40B4-BE49-F238E27FC236}">
                <a16:creationId xmlns:a16="http://schemas.microsoft.com/office/drawing/2014/main" id="{68B510D0-317A-624E-49DA-89990357FECA}"/>
              </a:ext>
            </a:extLst>
          </p:cNvPr>
          <p:cNvSpPr txBox="1"/>
          <p:nvPr/>
        </p:nvSpPr>
        <p:spPr>
          <a:xfrm>
            <a:off x="1359159" y="1275937"/>
            <a:ext cx="6096000" cy="261610"/>
          </a:xfrm>
          <a:prstGeom prst="rect">
            <a:avLst/>
          </a:prstGeom>
          <a:noFill/>
        </p:spPr>
        <p:txBody>
          <a:bodyPr wrap="square">
            <a:spAutoFit/>
          </a:bodyPr>
          <a:lstStyle/>
          <a:p>
            <a:r>
              <a:rPr kumimoji="0" lang="en-GB"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lang="en-GB" sz="1100" dirty="0"/>
          </a:p>
        </p:txBody>
      </p:sp>
    </p:spTree>
    <p:extLst>
      <p:ext uri="{BB962C8B-B14F-4D97-AF65-F5344CB8AC3E}">
        <p14:creationId xmlns:p14="http://schemas.microsoft.com/office/powerpoint/2010/main" val="89325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7B38E-4B3F-47CB-AE80-DEF112159676}"/>
              </a:ext>
            </a:extLst>
          </p:cNvPr>
          <p:cNvSpPr>
            <a:spLocks noGrp="1"/>
          </p:cNvSpPr>
          <p:nvPr>
            <p:ph type="ctrTitle"/>
          </p:nvPr>
        </p:nvSpPr>
        <p:spPr>
          <a:xfrm>
            <a:off x="1381958" y="1400176"/>
            <a:ext cx="9691050" cy="1133474"/>
          </a:xfrm>
        </p:spPr>
        <p:txBody>
          <a:bodyPr>
            <a:noAutofit/>
          </a:bodyPr>
          <a:lstStyle/>
          <a:p>
            <a:br>
              <a:rPr lang="en-GB" sz="4000" b="1" dirty="0">
                <a:latin typeface="Arial" panose="020B0604020202020204" pitchFamily="34" charset="0"/>
                <a:cs typeface="Arial" panose="020B0604020202020204" pitchFamily="34" charset="0"/>
              </a:rPr>
            </a:br>
            <a:br>
              <a:rPr lang="en-GB" sz="4000" b="1" dirty="0">
                <a:latin typeface="Arial" panose="020B0604020202020204" pitchFamily="34" charset="0"/>
                <a:cs typeface="Arial" panose="020B0604020202020204" pitchFamily="34" charset="0"/>
              </a:rPr>
            </a:br>
            <a:r>
              <a:rPr lang="en-GB" sz="4000" b="1" dirty="0">
                <a:latin typeface="Arial" panose="020B0604020202020204" pitchFamily="34" charset="0"/>
                <a:cs typeface="Arial" panose="020B0604020202020204" pitchFamily="34" charset="0"/>
              </a:rPr>
              <a:t>How to apply or for further information</a:t>
            </a:r>
          </a:p>
        </p:txBody>
      </p:sp>
      <p:sp>
        <p:nvSpPr>
          <p:cNvPr id="3" name="Subtitle 2">
            <a:extLst>
              <a:ext uri="{FF2B5EF4-FFF2-40B4-BE49-F238E27FC236}">
                <a16:creationId xmlns:a16="http://schemas.microsoft.com/office/drawing/2014/main" id="{EF4582A6-B944-467F-80A5-35987E94810F}"/>
              </a:ext>
            </a:extLst>
          </p:cNvPr>
          <p:cNvSpPr>
            <a:spLocks noGrp="1"/>
          </p:cNvSpPr>
          <p:nvPr>
            <p:ph type="subTitle" idx="1"/>
          </p:nvPr>
        </p:nvSpPr>
        <p:spPr>
          <a:xfrm>
            <a:off x="1524000" y="2828925"/>
            <a:ext cx="9144000" cy="3713917"/>
          </a:xfrm>
        </p:spPr>
        <p:txBody>
          <a:bodyPr vert="horz" lIns="91440" tIns="45720" rIns="91440" bIns="45720" rtlCol="0" anchor="t">
            <a:normAutofit/>
          </a:bodyPr>
          <a:lstStyle/>
          <a:p>
            <a:pPr algn="l"/>
            <a:r>
              <a:rPr lang="en-GB" sz="2100" dirty="0">
                <a:latin typeface="Arial" panose="020B0604020202020204" pitchFamily="34" charset="0"/>
                <a:cs typeface="Arial" panose="020B0604020202020204" pitchFamily="34" charset="0"/>
              </a:rPr>
              <a:t>Information and contact details are available on the IAPS website </a:t>
            </a:r>
          </a:p>
          <a:p>
            <a:pPr marL="342900" indent="-342900" algn="l">
              <a:buFont typeface="Wingdings" panose="05000000000000000000" pitchFamily="2" charset="2"/>
              <a:buChar char="q"/>
            </a:pPr>
            <a:r>
              <a:rPr lang="en-GB" sz="2100" dirty="0">
                <a:latin typeface="Arial" panose="020B0604020202020204" pitchFamily="34" charset="0"/>
                <a:cs typeface="Arial" panose="020B0604020202020204" pitchFamily="34" charset="0"/>
              </a:rPr>
              <a:t>Schools Access Scheme </a:t>
            </a:r>
          </a:p>
          <a:p>
            <a:pPr algn="l"/>
            <a:r>
              <a:rPr lang="en-GB" sz="2100" dirty="0">
                <a:latin typeface="Arial" panose="020B0604020202020204" pitchFamily="34" charset="0"/>
                <a:cs typeface="Arial" panose="020B0604020202020204" pitchFamily="34" charset="0"/>
              </a:rPr>
              <a:t>	email the grants secretary  itrustgrants@gmail.com</a:t>
            </a:r>
          </a:p>
          <a:p>
            <a:pPr marL="342900" indent="-342900" algn="l">
              <a:buFont typeface="Wingdings" panose="05000000000000000000" pitchFamily="2" charset="2"/>
              <a:buChar char="q"/>
            </a:pPr>
            <a:r>
              <a:rPr lang="en-GB" sz="2100" dirty="0">
                <a:latin typeface="Arial" panose="020B0604020202020204" pitchFamily="34" charset="0"/>
                <a:cs typeface="Arial" panose="020B0604020202020204" pitchFamily="34" charset="0"/>
              </a:rPr>
              <a:t>Benevolent awards</a:t>
            </a:r>
          </a:p>
          <a:p>
            <a:pPr algn="l"/>
            <a:r>
              <a:rPr lang="en-GB" sz="2100" dirty="0">
                <a:latin typeface="Arial" panose="020B0604020202020204" pitchFamily="34" charset="0"/>
                <a:cs typeface="Arial" panose="020B0604020202020204" pitchFamily="34" charset="0"/>
              </a:rPr>
              <a:t>	</a:t>
            </a:r>
            <a:r>
              <a:rPr lang="en-US" sz="2100" dirty="0">
                <a:latin typeface="Arial" panose="020B0604020202020204" pitchFamily="34" charset="0"/>
                <a:cs typeface="Arial" panose="020B0604020202020204" pitchFamily="34" charset="0"/>
              </a:rPr>
              <a:t> contact Jackie Moore IAPS Head of Finance on 01926 887833</a:t>
            </a:r>
            <a:endParaRPr lang="en-GB" sz="2100" dirty="0">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q"/>
            </a:pPr>
            <a:r>
              <a:rPr lang="en-GB" sz="2100" dirty="0">
                <a:latin typeface="Arial"/>
                <a:cs typeface="Arial"/>
              </a:rPr>
              <a:t>General Awards</a:t>
            </a:r>
            <a:endParaRPr lang="en-GB" sz="2100" dirty="0">
              <a:latin typeface="Arial" panose="020B0604020202020204" pitchFamily="34" charset="0"/>
              <a:cs typeface="Arial" panose="020B0604020202020204" pitchFamily="34" charset="0"/>
            </a:endParaRPr>
          </a:p>
          <a:p>
            <a:pPr algn="l"/>
            <a:r>
              <a:rPr lang="en-US" sz="2100" dirty="0">
                <a:latin typeface="Arial" panose="020B0604020202020204" pitchFamily="34" charset="0"/>
                <a:cs typeface="Arial" panose="020B0604020202020204" pitchFamily="34" charset="0"/>
              </a:rPr>
              <a:t>	email the grants secretary  itrustgrants@gmail.com</a:t>
            </a:r>
          </a:p>
          <a:p>
            <a:pPr marL="342900" indent="-342900" algn="l">
              <a:buFont typeface="Wingdings" panose="05000000000000000000" pitchFamily="2" charset="2"/>
              <a:buChar char="q"/>
            </a:pPr>
            <a:r>
              <a:rPr lang="en-GB" sz="2100" dirty="0">
                <a:latin typeface="Arial" panose="020B0604020202020204" pitchFamily="34" charset="0"/>
                <a:cs typeface="Arial" panose="020B0604020202020204" pitchFamily="34" charset="0"/>
              </a:rPr>
              <a:t>Music awards</a:t>
            </a:r>
          </a:p>
          <a:p>
            <a:pPr algn="l"/>
            <a:r>
              <a:rPr lang="en-GB" sz="2100" dirty="0">
                <a:latin typeface="Arial" panose="020B0604020202020204" pitchFamily="34" charset="0"/>
                <a:cs typeface="Arial" panose="020B0604020202020204" pitchFamily="34" charset="0"/>
              </a:rPr>
              <a:t>	harrisonmemorialsecretary@gmail.com</a:t>
            </a:r>
          </a:p>
          <a:p>
            <a:pPr marL="342900" indent="-342900" algn="l">
              <a:buFont typeface="Wingdings" panose="05000000000000000000" pitchFamily="2" charset="2"/>
              <a:buChar char="q"/>
            </a:pPr>
            <a:endParaRPr lang="en-GB" dirty="0"/>
          </a:p>
          <a:p>
            <a:pPr marL="342900" indent="-342900" algn="l">
              <a:buFont typeface="Wingdings" panose="05000000000000000000" pitchFamily="2" charset="2"/>
              <a:buChar char="q"/>
            </a:pPr>
            <a:endParaRPr lang="en-GB" dirty="0"/>
          </a:p>
          <a:p>
            <a:pPr marL="342900" indent="-342900" algn="l">
              <a:buFont typeface="Wingdings" panose="05000000000000000000" pitchFamily="2" charset="2"/>
              <a:buChar char="q"/>
            </a:pPr>
            <a:endParaRPr lang="en-GB" dirty="0"/>
          </a:p>
          <a:p>
            <a:pPr marL="342900" indent="-342900" algn="l">
              <a:buFont typeface="Wingdings" panose="05000000000000000000" pitchFamily="2" charset="2"/>
              <a:buChar char="q"/>
            </a:pPr>
            <a:endParaRPr lang="en-GB" dirty="0"/>
          </a:p>
        </p:txBody>
      </p:sp>
      <p:pic>
        <p:nvPicPr>
          <p:cNvPr id="5" name="Picture 4" descr="A close up of a logo&#10;&#10;Description automatically generated">
            <a:extLst>
              <a:ext uri="{FF2B5EF4-FFF2-40B4-BE49-F238E27FC236}">
                <a16:creationId xmlns:a16="http://schemas.microsoft.com/office/drawing/2014/main" id="{4CD28341-FEE3-A9F8-F2D7-D70642780A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1134" y="386224"/>
            <a:ext cx="2147316" cy="881268"/>
          </a:xfrm>
          <a:prstGeom prst="rect">
            <a:avLst/>
          </a:prstGeom>
        </p:spPr>
      </p:pic>
      <p:sp>
        <p:nvSpPr>
          <p:cNvPr id="8" name="TextBox 7">
            <a:extLst>
              <a:ext uri="{FF2B5EF4-FFF2-40B4-BE49-F238E27FC236}">
                <a16:creationId xmlns:a16="http://schemas.microsoft.com/office/drawing/2014/main" id="{D7D86BA9-544B-EED7-5111-E9ADE12118D7}"/>
              </a:ext>
            </a:extLst>
          </p:cNvPr>
          <p:cNvSpPr txBox="1"/>
          <p:nvPr/>
        </p:nvSpPr>
        <p:spPr>
          <a:xfrm>
            <a:off x="1381958" y="1267492"/>
            <a:ext cx="6096000" cy="261610"/>
          </a:xfrm>
          <a:prstGeom prst="rect">
            <a:avLst/>
          </a:prstGeom>
          <a:noFill/>
        </p:spPr>
        <p:txBody>
          <a:bodyPr wrap="square">
            <a:spAutoFit/>
          </a:bodyPr>
          <a:lstStyle/>
          <a:p>
            <a:r>
              <a:rPr kumimoji="0" lang="en-GB" altLang="en-US" sz="11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IAPS Charitable Trust</a:t>
            </a:r>
            <a:endParaRPr lang="en-GB" sz="1100" dirty="0"/>
          </a:p>
        </p:txBody>
      </p:sp>
    </p:spTree>
    <p:extLst>
      <p:ext uri="{BB962C8B-B14F-4D97-AF65-F5344CB8AC3E}">
        <p14:creationId xmlns:p14="http://schemas.microsoft.com/office/powerpoint/2010/main" val="434159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14A0FAAF5B2948B12DD30A85465E03" ma:contentTypeVersion="12" ma:contentTypeDescription="Create a new document." ma:contentTypeScope="" ma:versionID="abc10a2dab26fb22304596f97144b166">
  <xsd:schema xmlns:xsd="http://www.w3.org/2001/XMLSchema" xmlns:xs="http://www.w3.org/2001/XMLSchema" xmlns:p="http://schemas.microsoft.com/office/2006/metadata/properties" xmlns:ns2="cf16f3ae-be82-4f6d-ac8b-bf79ab624bc5" xmlns:ns3="c7a8ed7b-25e2-41d4-80d4-717b05cccb3d" targetNamespace="http://schemas.microsoft.com/office/2006/metadata/properties" ma:root="true" ma:fieldsID="a731ba349c34528dea8de3b1020823ef" ns2:_="" ns3:_="">
    <xsd:import namespace="cf16f3ae-be82-4f6d-ac8b-bf79ab624bc5"/>
    <xsd:import namespace="c7a8ed7b-25e2-41d4-80d4-717b05cccb3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16f3ae-be82-4f6d-ac8b-bf79ab624b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f86d270-8a2a-4448-a6a8-7371c492c13a"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a8ed7b-25e2-41d4-80d4-717b05cccb3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cd51260-d997-4049-aa5d-2713fbe7ea60}" ma:internalName="TaxCatchAll" ma:showField="CatchAllData" ma:web="c7a8ed7b-25e2-41d4-80d4-717b05cccb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f16f3ae-be82-4f6d-ac8b-bf79ab624bc5">
      <Terms xmlns="http://schemas.microsoft.com/office/infopath/2007/PartnerControls"/>
    </lcf76f155ced4ddcb4097134ff3c332f>
    <TaxCatchAll xmlns="c7a8ed7b-25e2-41d4-80d4-717b05cccb3d" xsi:nil="true"/>
  </documentManagement>
</p:properties>
</file>

<file path=customXml/itemProps1.xml><?xml version="1.0" encoding="utf-8"?>
<ds:datastoreItem xmlns:ds="http://schemas.openxmlformats.org/officeDocument/2006/customXml" ds:itemID="{797EAE6A-150A-43E3-B7EC-9C825DE205C9}"/>
</file>

<file path=customXml/itemProps2.xml><?xml version="1.0" encoding="utf-8"?>
<ds:datastoreItem xmlns:ds="http://schemas.openxmlformats.org/officeDocument/2006/customXml" ds:itemID="{05410F6D-9770-4047-A1F6-56B35F6B02DD}"/>
</file>

<file path=customXml/itemProps3.xml><?xml version="1.0" encoding="utf-8"?>
<ds:datastoreItem xmlns:ds="http://schemas.openxmlformats.org/officeDocument/2006/customXml" ds:itemID="{54CC541E-A406-48BF-A6C7-9D99217A320C}"/>
</file>

<file path=docProps/app.xml><?xml version="1.0" encoding="utf-8"?>
<Properties xmlns="http://schemas.openxmlformats.org/officeDocument/2006/extended-properties" xmlns:vt="http://schemas.openxmlformats.org/officeDocument/2006/docPropsVTypes">
  <TotalTime>212</TotalTime>
  <Words>891</Words>
  <Application>Microsoft Office PowerPoint</Application>
  <PresentationFormat>Widescreen</PresentationFormat>
  <Paragraphs>72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   What is itrust?</vt:lpstr>
      <vt:lpstr>PowerPoint Presentation</vt:lpstr>
      <vt:lpstr>PowerPoint Presentation</vt:lpstr>
      <vt:lpstr>PowerPoint Presentation</vt:lpstr>
      <vt:lpstr>PowerPoint Presentation</vt:lpstr>
      <vt:lpstr>PowerPoint Presentation</vt:lpstr>
      <vt:lpstr>  How to apply or for further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Daphne Cawthorne</dc:creator>
  <cp:lastModifiedBy>Stewart  Heeley</cp:lastModifiedBy>
  <cp:revision>55</cp:revision>
  <cp:lastPrinted>2021-02-08T16:13:59Z</cp:lastPrinted>
  <dcterms:created xsi:type="dcterms:W3CDTF">2021-02-07T09:07:26Z</dcterms:created>
  <dcterms:modified xsi:type="dcterms:W3CDTF">2025-01-31T15:31:04Z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0x010100D714A0FAAF5B2948B12DD30A85465E03</vt:lpwstr>
  </property>
</Properties>
</file>